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11" r:id="rId3"/>
    <p:sldId id="746" r:id="rId4"/>
    <p:sldId id="707" r:id="rId5"/>
    <p:sldId id="766" r:id="rId6"/>
    <p:sldId id="259" r:id="rId7"/>
    <p:sldId id="757" r:id="rId8"/>
    <p:sldId id="745" r:id="rId9"/>
    <p:sldId id="747" r:id="rId10"/>
    <p:sldId id="750" r:id="rId11"/>
    <p:sldId id="780" r:id="rId13"/>
    <p:sldId id="779" r:id="rId14"/>
    <p:sldId id="753" r:id="rId15"/>
    <p:sldId id="806" r:id="rId16"/>
    <p:sldId id="781" r:id="rId17"/>
    <p:sldId id="795" r:id="rId18"/>
    <p:sldId id="77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D66A08"/>
    <a:srgbClr val="2984D5"/>
    <a:srgbClr val="0099FF"/>
    <a:srgbClr val="FFFFFF"/>
    <a:srgbClr val="FA5C5C"/>
    <a:srgbClr val="1095F0"/>
    <a:srgbClr val="0D84D5"/>
    <a:srgbClr val="0E95F0"/>
    <a:srgbClr val="51B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6" autoAdjust="0"/>
    <p:restoredTop sz="86385" autoAdjust="0"/>
  </p:normalViewPr>
  <p:slideViewPr>
    <p:cSldViewPr snapToGrid="0">
      <p:cViewPr varScale="1">
        <p:scale>
          <a:sx n="77" d="100"/>
          <a:sy n="77" d="100"/>
        </p:scale>
        <p:origin x="-90" y="-720"/>
      </p:cViewPr>
      <p:guideLst>
        <p:guide orient="horz" pos="2166"/>
        <p:guide pos="3826"/>
      </p:guideLst>
    </p:cSldViewPr>
  </p:slideViewPr>
  <p:outlineViewPr>
    <p:cViewPr>
      <p:scale>
        <a:sx n="33" d="100"/>
        <a:sy n="33" d="100"/>
      </p:scale>
      <p:origin x="0" y="-6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3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47817-77CA-D740-B661-9514D7CA3B6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C0640-234F-6D44-B2A6-5BAB4EC8995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75CF-DD51-41C6-ACE8-353E131934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75CF-DD51-41C6-ACE8-353E131934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75CF-DD51-41C6-ACE8-353E131934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1.jpeg"/><Relationship Id="rId2" Type="http://schemas.openxmlformats.org/officeDocument/2006/relationships/tags" Target="../tags/tag6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34447"/>
          <a:stretch>
            <a:fillRect/>
          </a:stretch>
        </p:blipFill>
        <p:spPr>
          <a:xfrm>
            <a:off x="1" y="-2"/>
            <a:ext cx="12191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5637213"/>
            <a:ext cx="12192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 rot="5400000" flipV="1">
            <a:off x="4187031" y="-1146968"/>
            <a:ext cx="3817937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6"/>
            </p:custDataLst>
          </p:nvPr>
        </p:nvSpPr>
        <p:spPr>
          <a:xfrm>
            <a:off x="0" y="3621088"/>
            <a:ext cx="12192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7"/>
            </p:custDataLst>
          </p:nvPr>
        </p:nvSpPr>
        <p:spPr>
          <a:xfrm flipH="1">
            <a:off x="0" y="3048000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6667500" y="4614350"/>
            <a:ext cx="5435600" cy="1053581"/>
          </a:xfrm>
          <a:noFill/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6667500" y="5739996"/>
            <a:ext cx="5435600" cy="5040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FFEC-5704-4A3E-837E-93B721BC27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BB0C-5A13-436A-8D2C-3DC1B1265D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34447"/>
          <a:stretch>
            <a:fillRect/>
          </a:stretch>
        </p:blipFill>
        <p:spPr>
          <a:xfrm>
            <a:off x="1" y="-2"/>
            <a:ext cx="12191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5637213"/>
            <a:ext cx="12192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5"/>
            </p:custDataLst>
          </p:nvPr>
        </p:nvSpPr>
        <p:spPr>
          <a:xfrm rot="5400000" flipV="1">
            <a:off x="4187031" y="-1146968"/>
            <a:ext cx="3817937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6"/>
            </p:custDataLst>
          </p:nvPr>
        </p:nvSpPr>
        <p:spPr>
          <a:xfrm>
            <a:off x="0" y="3621088"/>
            <a:ext cx="12192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7"/>
            </p:custDataLst>
          </p:nvPr>
        </p:nvSpPr>
        <p:spPr>
          <a:xfrm flipH="1">
            <a:off x="0" y="3044825"/>
            <a:ext cx="12192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sz="2400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7429500" y="4290060"/>
            <a:ext cx="4425950" cy="1175385"/>
          </a:xfrm>
        </p:spPr>
        <p:txBody>
          <a:bodyPr rIns="25400" rtlCol="0" anchor="b">
            <a:no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7429499" y="5540698"/>
            <a:ext cx="4425810" cy="691347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  <a:endParaRPr lang="zh-CN" altLang="en-US" noProof="1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A87-77AC-48C7-9F0B-A360E0E070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F436-D7EA-4EF9-B5EE-0F0508D008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879850"/>
            <a:ext cx="4992688" cy="2978150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3" tIns="60956" rIns="121913" bIns="6095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reeform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30513" y="4400550"/>
            <a:ext cx="9361487" cy="245745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13" tIns="60956" rIns="121913" bIns="6095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直接连接符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20875" y="2790825"/>
            <a:ext cx="5219700" cy="1588"/>
          </a:xfrm>
          <a:prstGeom prst="line">
            <a:avLst/>
          </a:prstGeom>
          <a:noFill/>
          <a:ln w="635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900">
              <a:solidFill>
                <a:schemeClr val="accent1"/>
              </a:solidFill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75735" y="3503613"/>
            <a:ext cx="5464840" cy="1058408"/>
          </a:xfrm>
        </p:spPr>
        <p:txBody>
          <a:bodyPr rIns="63500">
            <a:noAutofit/>
          </a:bodyPr>
          <a:lstStyle>
            <a:lvl1pPr algn="r">
              <a:defRPr sz="48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675735" y="2856230"/>
            <a:ext cx="5464840" cy="586804"/>
          </a:xfrm>
        </p:spPr>
        <p:txBody>
          <a:bodyPr tIns="38100" rIns="76200" bIns="38100" anchor="ctr">
            <a:noAutofit/>
          </a:bodyPr>
          <a:lstStyle>
            <a:lvl1pPr marL="0" indent="0" algn="r" eaLnBrk="1" fontAlgn="base" latinLnBrk="0" hangingPunct="1">
              <a:buNone/>
              <a:defRPr kumimoji="0" lang="zh-CN" altLang="en-US" sz="3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编辑文本</a:t>
            </a:r>
            <a:endParaRPr lang="zh-CN" altLang="en-US" noProof="1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675775" y="2383625"/>
            <a:ext cx="5464800" cy="356400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DC10-9F80-47CA-9BB0-03FC4730FA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E2AC-368D-4ED2-A387-F07EC13D61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7451-B61D-4EBD-9E20-9C423E26C6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12C0-236C-47D9-B21E-53704C811C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EB70-7901-479E-AC6D-3909208577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45A4-C0BB-452B-A7F3-D7AA9591C7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868F-D697-40DF-890C-3E7AE3034B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jpeg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69892E7-8E64-435E-8CEB-BC9971460E94}" type="slidenum">
              <a:rPr lang="zh-CN" altLang="en-US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pic>
        <p:nvPicPr>
          <p:cNvPr id="3" name="图片 2" descr="图片1"/>
          <p:cNvPicPr preferRelativeResize="0"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2700" y="-4762"/>
            <a:ext cx="12209768" cy="6862762"/>
          </a:xfrm>
          <a:prstGeom prst="rect">
            <a:avLst/>
          </a:prstGeom>
          <a:blipFill rotWithShape="1">
            <a:blip r:embed="rId19">
              <a:alphaModFix amt="40000"/>
            </a:blip>
            <a:stretch>
              <a:fillRect/>
            </a:stretch>
          </a:blip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1965"/>
          <a:stretch>
            <a:fillRect/>
          </a:stretch>
        </p:blipFill>
        <p:spPr>
          <a:xfrm>
            <a:off x="-19845" y="1819424"/>
            <a:ext cx="12211845" cy="323948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-18310" y="1830359"/>
            <a:ext cx="12185981" cy="3239481"/>
          </a:xfrm>
          <a:prstGeom prst="rect">
            <a:avLst/>
          </a:prstGeom>
          <a:solidFill>
            <a:srgbClr val="844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黑体简体" panose="02010601030101010101" pitchFamily="2" charset="-122"/>
            </a:endParaRPr>
          </a:p>
        </p:txBody>
      </p:sp>
      <p:sp>
        <p:nvSpPr>
          <p:cNvPr id="8" name="矩形 4"/>
          <p:cNvSpPr/>
          <p:nvPr/>
        </p:nvSpPr>
        <p:spPr>
          <a:xfrm>
            <a:off x="-1" y="1819424"/>
            <a:ext cx="2279577" cy="3240360"/>
          </a:xfrm>
          <a:custGeom>
            <a:avLst/>
            <a:gdLst>
              <a:gd name="connsiteX0" fmla="*/ 0 w 2279577"/>
              <a:gd name="connsiteY0" fmla="*/ 0 h 3240360"/>
              <a:gd name="connsiteX1" fmla="*/ 2279577 w 2279577"/>
              <a:gd name="connsiteY1" fmla="*/ 0 h 3240360"/>
              <a:gd name="connsiteX2" fmla="*/ 2279577 w 2279577"/>
              <a:gd name="connsiteY2" fmla="*/ 3240360 h 3240360"/>
              <a:gd name="connsiteX3" fmla="*/ 0 w 2279577"/>
              <a:gd name="connsiteY3" fmla="*/ 3240360 h 3240360"/>
              <a:gd name="connsiteX4" fmla="*/ 0 w 2279577"/>
              <a:gd name="connsiteY4" fmla="*/ 0 h 3240360"/>
              <a:gd name="connsiteX0-1" fmla="*/ 0 w 2279577"/>
              <a:gd name="connsiteY0-2" fmla="*/ 0 h 3240360"/>
              <a:gd name="connsiteX1-3" fmla="*/ 2279577 w 2279577"/>
              <a:gd name="connsiteY1-4" fmla="*/ 0 h 3240360"/>
              <a:gd name="connsiteX2-5" fmla="*/ 0 w 2279577"/>
              <a:gd name="connsiteY2-6" fmla="*/ 3240360 h 3240360"/>
              <a:gd name="connsiteX3-7" fmla="*/ 0 w 2279577"/>
              <a:gd name="connsiteY3-8" fmla="*/ 0 h 3240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79577" h="3240360">
                <a:moveTo>
                  <a:pt x="0" y="0"/>
                </a:moveTo>
                <a:lnTo>
                  <a:pt x="2279577" y="0"/>
                </a:lnTo>
                <a:lnTo>
                  <a:pt x="0" y="32403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0070C0">
                  <a:alpha val="29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黑体简体" panose="02010601030101010101" pitchFamily="2" charset="-122"/>
            </a:endParaRPr>
          </a:p>
        </p:txBody>
      </p:sp>
      <p:cxnSp>
        <p:nvCxnSpPr>
          <p:cNvPr id="11" name="直接连接符 6"/>
          <p:cNvCxnSpPr/>
          <p:nvPr/>
        </p:nvCxnSpPr>
        <p:spPr>
          <a:xfrm flipV="1">
            <a:off x="-1" y="1387376"/>
            <a:ext cx="2567609" cy="3672408"/>
          </a:xfrm>
          <a:prstGeom prst="line">
            <a:avLst/>
          </a:prstGeom>
          <a:ln w="38100"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直角三角形 12"/>
          <p:cNvSpPr/>
          <p:nvPr/>
        </p:nvSpPr>
        <p:spPr>
          <a:xfrm flipH="1">
            <a:off x="10182391" y="2021508"/>
            <a:ext cx="2016224" cy="3037397"/>
          </a:xfrm>
          <a:prstGeom prst="rtTriangle">
            <a:avLst/>
          </a:prstGeom>
          <a:solidFill>
            <a:srgbClr val="333333"/>
          </a:solidFill>
          <a:ln>
            <a:noFill/>
          </a:ln>
          <a:effectLst>
            <a:outerShdw blurRad="50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黑体简体" panose="02010601030101010101" pitchFamily="2" charset="-122"/>
            </a:endParaRP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1433765" y="2925362"/>
            <a:ext cx="8220689" cy="1846580"/>
          </a:xfrm>
          <a:prstGeom prst="rect">
            <a:avLst/>
          </a:prstGeom>
          <a:noFill/>
          <a:ln>
            <a:noFill/>
          </a:ln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浦东新区促进乡村民宿健康发展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的实施办法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30"/>
          <p:cNvCxnSpPr/>
          <p:nvPr/>
        </p:nvCxnSpPr>
        <p:spPr>
          <a:xfrm flipH="1">
            <a:off x="8387679" y="3179691"/>
            <a:ext cx="1527062" cy="2241822"/>
          </a:xfrm>
          <a:prstGeom prst="line">
            <a:avLst/>
          </a:prstGeom>
          <a:ln w="31750">
            <a:gradFill>
              <a:gsLst>
                <a:gs pos="28000">
                  <a:srgbClr val="333333"/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7"/>
          <p:cNvSpPr/>
          <p:nvPr/>
        </p:nvSpPr>
        <p:spPr>
          <a:xfrm>
            <a:off x="8641680" y="-25400"/>
            <a:ext cx="3562490" cy="5085184"/>
          </a:xfrm>
          <a:custGeom>
            <a:avLst/>
            <a:gdLst>
              <a:gd name="connsiteX0" fmla="*/ 0 w 3562490"/>
              <a:gd name="connsiteY0" fmla="*/ 0 h 5085184"/>
              <a:gd name="connsiteX1" fmla="*/ 3562490 w 3562490"/>
              <a:gd name="connsiteY1" fmla="*/ 0 h 5085184"/>
              <a:gd name="connsiteX2" fmla="*/ 3562490 w 3562490"/>
              <a:gd name="connsiteY2" fmla="*/ 5085184 h 5085184"/>
              <a:gd name="connsiteX3" fmla="*/ 0 w 3562490"/>
              <a:gd name="connsiteY3" fmla="*/ 5085184 h 5085184"/>
              <a:gd name="connsiteX4" fmla="*/ 0 w 3562490"/>
              <a:gd name="connsiteY4" fmla="*/ 0 h 5085184"/>
              <a:gd name="connsiteX0-1" fmla="*/ 0 w 3562490"/>
              <a:gd name="connsiteY0-2" fmla="*/ 0 h 5085184"/>
              <a:gd name="connsiteX1-3" fmla="*/ 3372520 w 3562490"/>
              <a:gd name="connsiteY1-4" fmla="*/ 0 h 5085184"/>
              <a:gd name="connsiteX2-5" fmla="*/ 3562490 w 3562490"/>
              <a:gd name="connsiteY2-6" fmla="*/ 0 h 5085184"/>
              <a:gd name="connsiteX3-7" fmla="*/ 3562490 w 3562490"/>
              <a:gd name="connsiteY3-8" fmla="*/ 5085184 h 5085184"/>
              <a:gd name="connsiteX4-9" fmla="*/ 0 w 3562490"/>
              <a:gd name="connsiteY4-10" fmla="*/ 5085184 h 5085184"/>
              <a:gd name="connsiteX5" fmla="*/ 0 w 3562490"/>
              <a:gd name="connsiteY5" fmla="*/ 0 h 5085184"/>
              <a:gd name="connsiteX0-11" fmla="*/ 0 w 3562490"/>
              <a:gd name="connsiteY0-12" fmla="*/ 0 h 5085184"/>
              <a:gd name="connsiteX1-13" fmla="*/ 3372520 w 3562490"/>
              <a:gd name="connsiteY1-14" fmla="*/ 0 h 5085184"/>
              <a:gd name="connsiteX2-15" fmla="*/ 3562490 w 3562490"/>
              <a:gd name="connsiteY2-16" fmla="*/ 0 h 5085184"/>
              <a:gd name="connsiteX3-17" fmla="*/ 3561206 w 3562490"/>
              <a:gd name="connsiteY3-18" fmla="*/ 2162629 h 5085184"/>
              <a:gd name="connsiteX4-19" fmla="*/ 3562490 w 3562490"/>
              <a:gd name="connsiteY4-20" fmla="*/ 5085184 h 5085184"/>
              <a:gd name="connsiteX5-21" fmla="*/ 0 w 3562490"/>
              <a:gd name="connsiteY5-22" fmla="*/ 5085184 h 5085184"/>
              <a:gd name="connsiteX6" fmla="*/ 0 w 3562490"/>
              <a:gd name="connsiteY6" fmla="*/ 0 h 5085184"/>
              <a:gd name="connsiteX0-23" fmla="*/ 0 w 3562490"/>
              <a:gd name="connsiteY0-24" fmla="*/ 0 h 5085184"/>
              <a:gd name="connsiteX1-25" fmla="*/ 3372520 w 3562490"/>
              <a:gd name="connsiteY1-26" fmla="*/ 0 h 5085184"/>
              <a:gd name="connsiteX2-27" fmla="*/ 3562490 w 3562490"/>
              <a:gd name="connsiteY2-28" fmla="*/ 0 h 5085184"/>
              <a:gd name="connsiteX3-29" fmla="*/ 3561206 w 3562490"/>
              <a:gd name="connsiteY3-30" fmla="*/ 2162629 h 5085184"/>
              <a:gd name="connsiteX4-31" fmla="*/ 3562490 w 3562490"/>
              <a:gd name="connsiteY4-32" fmla="*/ 5085184 h 5085184"/>
              <a:gd name="connsiteX5-33" fmla="*/ 1558234 w 3562490"/>
              <a:gd name="connsiteY5-34" fmla="*/ 5080000 h 5085184"/>
              <a:gd name="connsiteX6-35" fmla="*/ 0 w 3562490"/>
              <a:gd name="connsiteY6-36" fmla="*/ 5085184 h 5085184"/>
              <a:gd name="connsiteX7" fmla="*/ 0 w 3562490"/>
              <a:gd name="connsiteY7" fmla="*/ 0 h 5085184"/>
              <a:gd name="connsiteX0-37" fmla="*/ 0 w 3562490"/>
              <a:gd name="connsiteY0-38" fmla="*/ 0 h 5085184"/>
              <a:gd name="connsiteX1-39" fmla="*/ 3372520 w 3562490"/>
              <a:gd name="connsiteY1-40" fmla="*/ 0 h 5085184"/>
              <a:gd name="connsiteX2-41" fmla="*/ 3562490 w 3562490"/>
              <a:gd name="connsiteY2-42" fmla="*/ 0 h 5085184"/>
              <a:gd name="connsiteX3-43" fmla="*/ 3561206 w 3562490"/>
              <a:gd name="connsiteY3-44" fmla="*/ 2162629 h 5085184"/>
              <a:gd name="connsiteX4-45" fmla="*/ 1558234 w 3562490"/>
              <a:gd name="connsiteY4-46" fmla="*/ 5080000 h 5085184"/>
              <a:gd name="connsiteX5-47" fmla="*/ 0 w 3562490"/>
              <a:gd name="connsiteY5-48" fmla="*/ 5085184 h 5085184"/>
              <a:gd name="connsiteX6-49" fmla="*/ 0 w 3562490"/>
              <a:gd name="connsiteY6-50" fmla="*/ 0 h 5085184"/>
              <a:gd name="connsiteX0-51" fmla="*/ 0 w 3562490"/>
              <a:gd name="connsiteY0-52" fmla="*/ 5085184 h 5085184"/>
              <a:gd name="connsiteX1-53" fmla="*/ 3372520 w 3562490"/>
              <a:gd name="connsiteY1-54" fmla="*/ 0 h 5085184"/>
              <a:gd name="connsiteX2-55" fmla="*/ 3562490 w 3562490"/>
              <a:gd name="connsiteY2-56" fmla="*/ 0 h 5085184"/>
              <a:gd name="connsiteX3-57" fmla="*/ 3561206 w 3562490"/>
              <a:gd name="connsiteY3-58" fmla="*/ 2162629 h 5085184"/>
              <a:gd name="connsiteX4-59" fmla="*/ 1558234 w 3562490"/>
              <a:gd name="connsiteY4-60" fmla="*/ 5080000 h 5085184"/>
              <a:gd name="connsiteX5-61" fmla="*/ 0 w 3562490"/>
              <a:gd name="connsiteY5-62" fmla="*/ 5085184 h 50851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3562490" h="5085184">
                <a:moveTo>
                  <a:pt x="0" y="5085184"/>
                </a:moveTo>
                <a:lnTo>
                  <a:pt x="3372520" y="0"/>
                </a:lnTo>
                <a:lnTo>
                  <a:pt x="3562490" y="0"/>
                </a:lnTo>
                <a:lnTo>
                  <a:pt x="3561206" y="2162629"/>
                </a:lnTo>
                <a:lnTo>
                  <a:pt x="1558234" y="5080000"/>
                </a:lnTo>
                <a:lnTo>
                  <a:pt x="0" y="508518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黑体简体" panose="02010601030101010101" pitchFamily="2" charset="-122"/>
            </a:endParaRPr>
          </a:p>
        </p:txBody>
      </p:sp>
      <p:cxnSp>
        <p:nvCxnSpPr>
          <p:cNvPr id="19" name="直接连接符 9"/>
          <p:cNvCxnSpPr/>
          <p:nvPr/>
        </p:nvCxnSpPr>
        <p:spPr>
          <a:xfrm flipH="1">
            <a:off x="9855060" y="1746737"/>
            <a:ext cx="2626386" cy="3816424"/>
          </a:xfrm>
          <a:prstGeom prst="line">
            <a:avLst/>
          </a:prstGeom>
          <a:ln w="31750">
            <a:gradFill>
              <a:gsLst>
                <a:gs pos="28000">
                  <a:srgbClr val="333333"/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</a:gsLst>
              <a:lin ang="5400000" scaled="1"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接连接符 40"/>
          <p:cNvSpPr>
            <a:spLocks noChangeShapeType="1"/>
          </p:cNvSpPr>
          <p:nvPr/>
        </p:nvSpPr>
        <p:spPr bwMode="auto">
          <a:xfrm>
            <a:off x="7106213" y="5880069"/>
            <a:ext cx="29237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接连接符 40"/>
          <p:cNvSpPr>
            <a:spLocks noChangeShapeType="1"/>
          </p:cNvSpPr>
          <p:nvPr/>
        </p:nvSpPr>
        <p:spPr bwMode="auto">
          <a:xfrm>
            <a:off x="1845384" y="5862139"/>
            <a:ext cx="29237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直接连接符 40"/>
          <p:cNvSpPr>
            <a:spLocks noChangeShapeType="1"/>
          </p:cNvSpPr>
          <p:nvPr/>
        </p:nvSpPr>
        <p:spPr bwMode="auto">
          <a:xfrm>
            <a:off x="4182819" y="5862139"/>
            <a:ext cx="292378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13" grpId="0" animBg="1"/>
      <p:bldP spid="15" grpId="0" bldLvl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矩形: 圆角 4"/>
          <p:cNvSpPr/>
          <p:nvPr/>
        </p:nvSpPr>
        <p:spPr>
          <a:xfrm>
            <a:off x="1079577" y="1646847"/>
            <a:ext cx="1907963" cy="54034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规划资源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3" name="直接连接符 39"/>
          <p:cNvCxnSpPr/>
          <p:nvPr/>
        </p:nvCxnSpPr>
        <p:spPr>
          <a:xfrm flipH="1">
            <a:off x="537464" y="1386017"/>
            <a:ext cx="11262770" cy="1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组合 42"/>
          <p:cNvGrpSpPr/>
          <p:nvPr/>
        </p:nvGrpSpPr>
        <p:grpSpPr>
          <a:xfrm rot="5400000">
            <a:off x="6043427" y="1244274"/>
            <a:ext cx="326556" cy="326556"/>
            <a:chOff x="1982659" y="2786775"/>
            <a:chExt cx="406172" cy="406172"/>
          </a:xfrm>
        </p:grpSpPr>
        <p:sp>
          <p:nvSpPr>
            <p:cNvPr id="242" name="椭圆 241"/>
            <p:cNvSpPr/>
            <p:nvPr/>
          </p:nvSpPr>
          <p:spPr>
            <a:xfrm>
              <a:off x="1982659" y="2786775"/>
              <a:ext cx="406172" cy="40617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3" name="椭圆 242"/>
            <p:cNvSpPr/>
            <p:nvPr/>
          </p:nvSpPr>
          <p:spPr>
            <a:xfrm>
              <a:off x="2055872" y="2887070"/>
              <a:ext cx="232666" cy="2326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70261" y="1233479"/>
            <a:ext cx="326556" cy="326556"/>
            <a:chOff x="1691826" y="1205141"/>
            <a:chExt cx="326556" cy="326556"/>
          </a:xfrm>
        </p:grpSpPr>
        <p:sp>
          <p:nvSpPr>
            <p:cNvPr id="246" name="椭圆 245"/>
            <p:cNvSpPr/>
            <p:nvPr/>
          </p:nvSpPr>
          <p:spPr>
            <a:xfrm rot="5400000">
              <a:off x="1691826" y="1205141"/>
              <a:ext cx="326556" cy="32655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3" name="椭圆 432"/>
            <p:cNvSpPr/>
            <p:nvPr/>
          </p:nvSpPr>
          <p:spPr>
            <a:xfrm rot="5400000">
              <a:off x="1750688" y="1264003"/>
              <a:ext cx="187060" cy="1870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-91219" y="291465"/>
            <a:ext cx="344043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三、主要准入标准：三个必须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连接符 2"/>
          <p:cNvCxnSpPr/>
          <p:nvPr/>
        </p:nvCxnSpPr>
        <p:spPr>
          <a:xfrm flipV="1">
            <a:off x="3336925" y="460375"/>
            <a:ext cx="8463280" cy="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4"/>
          <p:cNvSpPr/>
          <p:nvPr/>
        </p:nvSpPr>
        <p:spPr>
          <a:xfrm>
            <a:off x="9224913" y="1646847"/>
            <a:ext cx="1907963" cy="54034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生态环境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026093" y="1234114"/>
            <a:ext cx="326556" cy="326556"/>
            <a:chOff x="1691826" y="1205141"/>
            <a:chExt cx="326556" cy="326556"/>
          </a:xfrm>
        </p:grpSpPr>
        <p:sp>
          <p:nvSpPr>
            <p:cNvPr id="29" name="椭圆 28"/>
            <p:cNvSpPr/>
            <p:nvPr/>
          </p:nvSpPr>
          <p:spPr>
            <a:xfrm rot="5400000">
              <a:off x="1691826" y="1205141"/>
              <a:ext cx="326556" cy="32655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/>
            <p:cNvSpPr/>
            <p:nvPr/>
          </p:nvSpPr>
          <p:spPr>
            <a:xfrm rot="5400000">
              <a:off x="1750688" y="1264003"/>
              <a:ext cx="187060" cy="1870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1" name="文本框 450"/>
          <p:cNvSpPr txBox="1"/>
          <p:nvPr/>
        </p:nvSpPr>
        <p:spPr>
          <a:xfrm>
            <a:off x="9634855" y="3137535"/>
            <a:ext cx="1861185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6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后四次</a:t>
            </a:r>
            <a:endParaRPr kumimoji="1"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246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场景建设汇报</a:t>
            </a:r>
            <a:endParaRPr kumimoji="1"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67717" y="2486832"/>
            <a:ext cx="2841587" cy="3875136"/>
            <a:chOff x="6347792" y="2522392"/>
            <a:chExt cx="2841587" cy="3875136"/>
          </a:xfrm>
        </p:grpSpPr>
        <p:sp>
          <p:nvSpPr>
            <p:cNvPr id="35" name="矩形 34"/>
            <p:cNvSpPr/>
            <p:nvPr/>
          </p:nvSpPr>
          <p:spPr>
            <a:xfrm>
              <a:off x="6347792" y="2522392"/>
              <a:ext cx="2731480" cy="387513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6574443" y="3137686"/>
              <a:ext cx="2614936" cy="257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2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必须是在 </a:t>
              </a:r>
              <a:r>
                <a:rPr kumimoji="1"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:</a:t>
              </a:r>
              <a:endParaRPr kumimoji="1"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endParaRPr kumimoji="1"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保留村</a:t>
              </a: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保护村</a:t>
              </a: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r>
                <a:rPr kumimoji="1"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endPara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: 圆角 4"/>
          <p:cNvSpPr/>
          <p:nvPr/>
        </p:nvSpPr>
        <p:spPr>
          <a:xfrm>
            <a:off x="5214888" y="1646847"/>
            <a:ext cx="1907963" cy="54034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  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9667" y="2522392"/>
            <a:ext cx="2732405" cy="4105910"/>
            <a:chOff x="6347157" y="2522392"/>
            <a:chExt cx="2732405" cy="4105910"/>
          </a:xfrm>
        </p:grpSpPr>
        <p:sp>
          <p:nvSpPr>
            <p:cNvPr id="10" name="矩形 9"/>
            <p:cNvSpPr/>
            <p:nvPr/>
          </p:nvSpPr>
          <p:spPr>
            <a:xfrm>
              <a:off x="6347792" y="2522392"/>
              <a:ext cx="2731480" cy="387513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347157" y="2523027"/>
              <a:ext cx="2732405" cy="410527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fontAlgn="auto">
                <a:lnSpc>
                  <a:spcPct val="10000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结构安全：</a:t>
              </a: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fontAlgn="auto">
                <a:lnSpc>
                  <a:spcPct val="10000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专业机构鉴定危险等级不能是</a:t>
              </a:r>
              <a:r>
                <a:rPr kumimoji="1"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</a:t>
              </a: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级、</a:t>
              </a:r>
              <a:r>
                <a:rPr kumimoji="1"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</a:t>
              </a: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级</a:t>
              </a: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fontAlgn="auto">
                <a:lnSpc>
                  <a:spcPct val="100000"/>
                </a:lnSpc>
              </a:pP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不能长高长胖</a:t>
              </a: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ts val="2420"/>
                </a:lnSpc>
              </a:pPr>
              <a:r>
                <a:rPr kumimoji="1"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endParaRPr kumimoji="1"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23022" y="2522392"/>
            <a:ext cx="2731480" cy="3875136"/>
            <a:chOff x="6347792" y="2522392"/>
            <a:chExt cx="2731480" cy="3875136"/>
          </a:xfrm>
        </p:grpSpPr>
        <p:sp>
          <p:nvSpPr>
            <p:cNvPr id="17" name="矩形 16"/>
            <p:cNvSpPr/>
            <p:nvPr/>
          </p:nvSpPr>
          <p:spPr>
            <a:xfrm>
              <a:off x="6347792" y="2522392"/>
              <a:ext cx="2731480" cy="387513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749112" y="3743497"/>
              <a:ext cx="2192655" cy="401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20"/>
                </a:lnSpc>
              </a:pPr>
              <a:r>
                <a:rPr kumimoji="1"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排污纳管</a:t>
              </a:r>
              <a:endParaRPr kumimoji="1"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bldLvl="0" animBg="1"/>
      <p:bldP spid="27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1247" y="3991018"/>
            <a:ext cx="2231136" cy="2242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731247" y="2862785"/>
            <a:ext cx="2231136" cy="5847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589405" y="1068705"/>
            <a:ext cx="874141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安全、卫生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011240" y="1205879"/>
            <a:ext cx="395900" cy="446095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73421" y="304836"/>
            <a:ext cx="22021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主要准入标准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2"/>
          <p:cNvCxnSpPr/>
          <p:nvPr/>
        </p:nvCxnSpPr>
        <p:spPr>
          <a:xfrm>
            <a:off x="3645989" y="460472"/>
            <a:ext cx="815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933744" y="208897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建筑安全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148607" y="208897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消防安全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8340927" y="208897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治安安全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731247" y="2862556"/>
            <a:ext cx="223113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设计、施工、检测第三方专业机构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22755" y="4389120"/>
            <a:ext cx="224028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房屋安全检测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房屋结构和使用功能改变检测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2627017" y="3588036"/>
            <a:ext cx="560832" cy="3693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915315" y="4034891"/>
            <a:ext cx="2231136" cy="2242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957650" y="2862785"/>
            <a:ext cx="2231136" cy="5847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57650" y="2970506"/>
            <a:ext cx="223113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事先指导检查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56810" y="4297045"/>
            <a:ext cx="2116455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《关于印发农家乐（民宿）建筑防火导则（试行）的通知》（建村〔2017〕50号）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5217912" y="3588036"/>
            <a:ext cx="560832" cy="3693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099384" y="4034891"/>
            <a:ext cx="2231136" cy="2242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8099384" y="2862785"/>
            <a:ext cx="2231136" cy="5847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050616" y="2970506"/>
            <a:ext cx="240676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19440" y="4187190"/>
            <a:ext cx="2112010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上海市旅馆业治安管理信息系统（旅客住宿登记、访客管理），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治安技防系统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下箭头 33"/>
          <p:cNvSpPr/>
          <p:nvPr/>
        </p:nvSpPr>
        <p:spPr>
          <a:xfrm>
            <a:off x="8995154" y="3588036"/>
            <a:ext cx="560832" cy="3693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722626" y="2050178"/>
            <a:ext cx="2231138" cy="6386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898779" y="2050178"/>
            <a:ext cx="2231138" cy="6386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114045" y="2050178"/>
            <a:ext cx="2231138" cy="6386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6396472" y="3588036"/>
            <a:ext cx="560832" cy="3693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7" grpId="0" bldLvl="0" animBg="1"/>
      <p:bldP spid="4" grpId="0"/>
      <p:bldP spid="5" grpId="0"/>
      <p:bldP spid="6" grpId="0"/>
      <p:bldP spid="8" grpId="0"/>
      <p:bldP spid="9" grpId="0"/>
      <p:bldP spid="20" grpId="0" bldLvl="0" animBg="1"/>
      <p:bldP spid="23" grpId="0" bldLvl="0" animBg="1"/>
      <p:bldP spid="24" grpId="0" bldLvl="0" animBg="1"/>
      <p:bldP spid="25" grpId="0"/>
      <p:bldP spid="27" grpId="0"/>
      <p:bldP spid="28" grpId="0" bldLvl="0" animBg="1"/>
      <p:bldP spid="30" grpId="0" bldLvl="0" animBg="1"/>
      <p:bldP spid="31" grpId="0" bldLvl="0" animBg="1"/>
      <p:bldP spid="32" grpId="0"/>
      <p:bldP spid="33" grpId="0"/>
      <p:bldP spid="34" grpId="0" bldLvl="0" animBg="1"/>
      <p:bldP spid="2" grpId="0" bldLvl="0" animBg="1"/>
      <p:bldP spid="36" grpId="0" bldLvl="0" animBg="1"/>
      <p:bldP spid="37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1247" y="3991018"/>
            <a:ext cx="2231136" cy="2242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731247" y="2862785"/>
            <a:ext cx="2231136" cy="5847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事先指导检查</a:t>
            </a:r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589405" y="1068705"/>
            <a:ext cx="874141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安全、卫生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011240" y="1205879"/>
            <a:ext cx="395900" cy="446095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73421" y="304836"/>
            <a:ext cx="22021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主要准入标准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2"/>
          <p:cNvCxnSpPr/>
          <p:nvPr/>
        </p:nvCxnSpPr>
        <p:spPr>
          <a:xfrm>
            <a:off x="3645989" y="460472"/>
            <a:ext cx="815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933744" y="208897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生态安全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4723157" y="2105485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公共卫生安全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8340927" y="208897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食品安全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1722755" y="4389120"/>
            <a:ext cx="224028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市政污水管网纳管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油烟分离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排放标准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2627017" y="3588036"/>
            <a:ext cx="560832" cy="3693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915315" y="4034891"/>
            <a:ext cx="2231136" cy="2242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957650" y="2862785"/>
            <a:ext cx="2231136" cy="5847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57650" y="2970506"/>
            <a:ext cx="223113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许可证审批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00930" y="4495165"/>
            <a:ext cx="239014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设计卫生标准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经常性卫生标准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5751312" y="3556286"/>
            <a:ext cx="560832" cy="3693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099384" y="4034891"/>
            <a:ext cx="2231136" cy="2242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8099384" y="2862785"/>
            <a:ext cx="2231136" cy="58477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8050616" y="2970506"/>
            <a:ext cx="240676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许可证审批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下箭头 33"/>
          <p:cNvSpPr/>
          <p:nvPr/>
        </p:nvSpPr>
        <p:spPr>
          <a:xfrm>
            <a:off x="8995154" y="3588036"/>
            <a:ext cx="560832" cy="3693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722626" y="2050178"/>
            <a:ext cx="2231138" cy="6386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762500" y="2061845"/>
            <a:ext cx="2542540" cy="63881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8114045" y="2050178"/>
            <a:ext cx="2231138" cy="63862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226384" y="4161891"/>
            <a:ext cx="2231136" cy="2242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上海市食品经营许可管理实施办法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上海市小餐饮服务提供者临时备案监督管理办法</a:t>
            </a:r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7" grpId="0" bldLvl="0" animBg="1"/>
      <p:bldP spid="4" grpId="0"/>
      <p:bldP spid="5" grpId="0"/>
      <p:bldP spid="6" grpId="0"/>
      <p:bldP spid="9" grpId="0"/>
      <p:bldP spid="20" grpId="0" bldLvl="0" animBg="1"/>
      <p:bldP spid="23" grpId="0" bldLvl="0" animBg="1"/>
      <p:bldP spid="24" grpId="0" bldLvl="0" animBg="1"/>
      <p:bldP spid="25" grpId="0"/>
      <p:bldP spid="27" grpId="0"/>
      <p:bldP spid="28" grpId="0" bldLvl="0" animBg="1"/>
      <p:bldP spid="30" grpId="0" bldLvl="0" animBg="1"/>
      <p:bldP spid="31" grpId="0" bldLvl="0" animBg="1"/>
      <p:bldP spid="32" grpId="0"/>
      <p:bldP spid="34" grpId="0" bldLvl="0" animBg="1"/>
      <p:bldP spid="2" grpId="0" bldLvl="0" animBg="1"/>
      <p:bldP spid="36" grpId="0" bldLvl="0" animBg="1"/>
      <p:bldP spid="37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2654" y="294764"/>
            <a:ext cx="1744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法规适用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形状 17"/>
          <p:cNvSpPr/>
          <p:nvPr/>
        </p:nvSpPr>
        <p:spPr>
          <a:xfrm>
            <a:off x="970280" y="1202055"/>
            <a:ext cx="2025650" cy="1000125"/>
          </a:xfrm>
          <a:custGeom>
            <a:avLst/>
            <a:gdLst>
              <a:gd name="connsiteX0" fmla="*/ 0 w 1520112"/>
              <a:gd name="connsiteY0" fmla="*/ 0 h 912067"/>
              <a:gd name="connsiteX1" fmla="*/ 1520112 w 1520112"/>
              <a:gd name="connsiteY1" fmla="*/ 0 h 912067"/>
              <a:gd name="connsiteX2" fmla="*/ 1520112 w 1520112"/>
              <a:gd name="connsiteY2" fmla="*/ 912067 h 912067"/>
              <a:gd name="connsiteX3" fmla="*/ 0 w 1520112"/>
              <a:gd name="connsiteY3" fmla="*/ 912067 h 912067"/>
              <a:gd name="connsiteX4" fmla="*/ 0 w 1520112"/>
              <a:gd name="connsiteY4" fmla="*/ 0 h 9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12" h="912067">
                <a:moveTo>
                  <a:pt x="0" y="0"/>
                </a:moveTo>
                <a:lnTo>
                  <a:pt x="1520112" y="0"/>
                </a:lnTo>
                <a:lnTo>
                  <a:pt x="1520112" y="912067"/>
                </a:lnTo>
                <a:lnTo>
                  <a:pt x="0" y="9120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中华人民共和国电子商务法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全国人大</a:t>
            </a:r>
            <a:r>
              <a:rPr lang="en-US" altLang="zh-CN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1070" y="4533265"/>
            <a:ext cx="10411321" cy="1000125"/>
            <a:chOff x="1164694" y="6557130"/>
            <a:chExt cx="9923859" cy="912021"/>
          </a:xfrm>
          <a:solidFill>
            <a:schemeClr val="bg1"/>
          </a:solidFill>
        </p:grpSpPr>
        <p:sp>
          <p:nvSpPr>
            <p:cNvPr id="5" name="任意形状 17"/>
            <p:cNvSpPr/>
            <p:nvPr/>
          </p:nvSpPr>
          <p:spPr>
            <a:xfrm>
              <a:off x="1164694" y="6557130"/>
              <a:ext cx="2563805" cy="912021"/>
            </a:xfrm>
            <a:custGeom>
              <a:avLst/>
              <a:gdLst>
                <a:gd name="connsiteX0" fmla="*/ 0 w 1520112"/>
                <a:gd name="connsiteY0" fmla="*/ 0 h 912067"/>
                <a:gd name="connsiteX1" fmla="*/ 1520112 w 1520112"/>
                <a:gd name="connsiteY1" fmla="*/ 0 h 912067"/>
                <a:gd name="connsiteX2" fmla="*/ 1520112 w 1520112"/>
                <a:gd name="connsiteY2" fmla="*/ 912067 h 912067"/>
                <a:gd name="connsiteX3" fmla="*/ 0 w 1520112"/>
                <a:gd name="connsiteY3" fmla="*/ 912067 h 912067"/>
                <a:gd name="connsiteX4" fmla="*/ 0 w 1520112"/>
                <a:gd name="connsiteY4" fmla="*/ 0 h 9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12" h="912067">
                  <a:moveTo>
                    <a:pt x="0" y="0"/>
                  </a:moveTo>
                  <a:lnTo>
                    <a:pt x="1520112" y="0"/>
                  </a:lnTo>
                  <a:lnTo>
                    <a:pt x="1520112" y="912067"/>
                  </a:lnTo>
                  <a:lnTo>
                    <a:pt x="0" y="912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accent5"/>
              </a:solidFill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p>
              <a:pPr marL="0" lvl="0" algn="ctr" defTabSz="1066800">
                <a:lnSpc>
                  <a:spcPct val="1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在线旅游经营服务</a:t>
              </a:r>
              <a:endPara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algn="ctr" defTabSz="1066800">
                <a:lnSpc>
                  <a:spcPct val="1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管理暂行规定</a:t>
              </a:r>
              <a:endPara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algn="ctr" defTabSz="1066800">
                <a:lnSpc>
                  <a:spcPct val="1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文化旅游部</a:t>
              </a:r>
              <a:r>
                <a:rPr lang="en-US" altLang="zh-CN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部门规章</a:t>
              </a:r>
              <a:endPara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形状 19"/>
            <p:cNvSpPr/>
            <p:nvPr/>
          </p:nvSpPr>
          <p:spPr>
            <a:xfrm>
              <a:off x="8299693" y="6557130"/>
              <a:ext cx="2788860" cy="912021"/>
            </a:xfrm>
            <a:custGeom>
              <a:avLst/>
              <a:gdLst>
                <a:gd name="connsiteX0" fmla="*/ 0 w 1520112"/>
                <a:gd name="connsiteY0" fmla="*/ 0 h 912067"/>
                <a:gd name="connsiteX1" fmla="*/ 1520112 w 1520112"/>
                <a:gd name="connsiteY1" fmla="*/ 0 h 912067"/>
                <a:gd name="connsiteX2" fmla="*/ 1520112 w 1520112"/>
                <a:gd name="connsiteY2" fmla="*/ 912067 h 912067"/>
                <a:gd name="connsiteX3" fmla="*/ 0 w 1520112"/>
                <a:gd name="connsiteY3" fmla="*/ 912067 h 912067"/>
                <a:gd name="connsiteX4" fmla="*/ 0 w 1520112"/>
                <a:gd name="connsiteY4" fmla="*/ 0 h 9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12" h="912067">
                  <a:moveTo>
                    <a:pt x="0" y="0"/>
                  </a:moveTo>
                  <a:lnTo>
                    <a:pt x="1520112" y="0"/>
                  </a:lnTo>
                  <a:lnTo>
                    <a:pt x="1520112" y="912067"/>
                  </a:lnTo>
                  <a:lnTo>
                    <a:pt x="0" y="912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accent5"/>
              </a:solidFill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p>
              <a:pPr marL="0" lvl="0" algn="ctr" defTabSz="1066800">
                <a:lnSpc>
                  <a:spcPct val="1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上海市农村村民住房</a:t>
              </a:r>
              <a:endPara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algn="ctr" defTabSz="1066800">
                <a:lnSpc>
                  <a:spcPct val="1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建设管理办法</a:t>
              </a:r>
              <a:endPara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algn="ctr" defTabSz="1066800">
                <a:lnSpc>
                  <a:spcPct val="100000"/>
                </a:lnSpc>
                <a:spcAft>
                  <a:spcPts val="0"/>
                </a:spcAft>
                <a:buClrTx/>
                <a:buSzTx/>
                <a:buNone/>
              </a:pPr>
              <a:r>
                <a:rPr lang="zh-CN" altLang="en-US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市政府令-地方政府规章</a:t>
              </a:r>
              <a:endPara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形状 21"/>
            <p:cNvSpPr/>
            <p:nvPr/>
          </p:nvSpPr>
          <p:spPr>
            <a:xfrm>
              <a:off x="4464015" y="6557130"/>
              <a:ext cx="2950687" cy="912021"/>
            </a:xfrm>
            <a:custGeom>
              <a:avLst/>
              <a:gdLst>
                <a:gd name="connsiteX0" fmla="*/ 0 w 1520112"/>
                <a:gd name="connsiteY0" fmla="*/ 0 h 912067"/>
                <a:gd name="connsiteX1" fmla="*/ 1520112 w 1520112"/>
                <a:gd name="connsiteY1" fmla="*/ 0 h 912067"/>
                <a:gd name="connsiteX2" fmla="*/ 1520112 w 1520112"/>
                <a:gd name="connsiteY2" fmla="*/ 912067 h 912067"/>
                <a:gd name="connsiteX3" fmla="*/ 0 w 1520112"/>
                <a:gd name="connsiteY3" fmla="*/ 912067 h 912067"/>
                <a:gd name="connsiteX4" fmla="*/ 0 w 1520112"/>
                <a:gd name="connsiteY4" fmla="*/ 0 h 9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12" h="912067">
                  <a:moveTo>
                    <a:pt x="0" y="0"/>
                  </a:moveTo>
                  <a:lnTo>
                    <a:pt x="1520112" y="0"/>
                  </a:lnTo>
                  <a:lnTo>
                    <a:pt x="1520112" y="912067"/>
                  </a:lnTo>
                  <a:lnTo>
                    <a:pt x="0" y="912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8100">
              <a:solidFill>
                <a:schemeClr val="accent5"/>
              </a:solidFill>
              <a:prstDash val="sysDash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000" b="1" kern="120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上海市旅馆业管理办法</a:t>
              </a:r>
              <a:endPara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市政府令-地方政府规章</a:t>
              </a:r>
              <a:endPara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任意形状 17"/>
          <p:cNvSpPr/>
          <p:nvPr/>
        </p:nvSpPr>
        <p:spPr>
          <a:xfrm>
            <a:off x="5514340" y="1202055"/>
            <a:ext cx="2153920" cy="1000125"/>
          </a:xfrm>
          <a:custGeom>
            <a:avLst/>
            <a:gdLst>
              <a:gd name="connsiteX0" fmla="*/ 0 w 1520112"/>
              <a:gd name="connsiteY0" fmla="*/ 0 h 912067"/>
              <a:gd name="connsiteX1" fmla="*/ 1520112 w 1520112"/>
              <a:gd name="connsiteY1" fmla="*/ 0 h 912067"/>
              <a:gd name="connsiteX2" fmla="*/ 1520112 w 1520112"/>
              <a:gd name="connsiteY2" fmla="*/ 912067 h 912067"/>
              <a:gd name="connsiteX3" fmla="*/ 0 w 1520112"/>
              <a:gd name="connsiteY3" fmla="*/ 912067 h 912067"/>
              <a:gd name="connsiteX4" fmla="*/ 0 w 1520112"/>
              <a:gd name="connsiteY4" fmla="*/ 0 h 9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12" h="912067">
                <a:moveTo>
                  <a:pt x="0" y="0"/>
                </a:moveTo>
                <a:lnTo>
                  <a:pt x="1520112" y="0"/>
                </a:lnTo>
                <a:lnTo>
                  <a:pt x="1520112" y="912067"/>
                </a:lnTo>
                <a:lnTo>
                  <a:pt x="0" y="9120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治安管理处罚法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全国人大</a:t>
            </a:r>
            <a:r>
              <a:rPr lang="en-US" altLang="zh-CN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形状 17"/>
          <p:cNvSpPr/>
          <p:nvPr/>
        </p:nvSpPr>
        <p:spPr>
          <a:xfrm>
            <a:off x="941070" y="2928620"/>
            <a:ext cx="2689740" cy="1000125"/>
          </a:xfrm>
          <a:custGeom>
            <a:avLst/>
            <a:gdLst>
              <a:gd name="connsiteX0" fmla="*/ 0 w 1520112"/>
              <a:gd name="connsiteY0" fmla="*/ 0 h 912067"/>
              <a:gd name="connsiteX1" fmla="*/ 1520112 w 1520112"/>
              <a:gd name="connsiteY1" fmla="*/ 0 h 912067"/>
              <a:gd name="connsiteX2" fmla="*/ 1520112 w 1520112"/>
              <a:gd name="connsiteY2" fmla="*/ 912067 h 912067"/>
              <a:gd name="connsiteX3" fmla="*/ 0 w 1520112"/>
              <a:gd name="connsiteY3" fmla="*/ 912067 h 912067"/>
              <a:gd name="connsiteX4" fmla="*/ 0 w 1520112"/>
              <a:gd name="connsiteY4" fmla="*/ 0 h 9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12" h="912067">
                <a:moveTo>
                  <a:pt x="0" y="0"/>
                </a:moveTo>
                <a:lnTo>
                  <a:pt x="1520112" y="0"/>
                </a:lnTo>
                <a:lnTo>
                  <a:pt x="1520112" y="912067"/>
                </a:lnTo>
                <a:lnTo>
                  <a:pt x="0" y="9120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p>
            <a:pPr marL="0" lvl="0" algn="ctr" defTabSz="106680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上海市消费者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algn="ctr" defTabSz="106680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权益保护条例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algn="ctr" defTabSz="106680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上海市人大</a:t>
            </a:r>
            <a:r>
              <a:rPr lang="en-US" altLang="zh-CN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地方法规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形状 17"/>
          <p:cNvSpPr/>
          <p:nvPr/>
        </p:nvSpPr>
        <p:spPr>
          <a:xfrm>
            <a:off x="3275330" y="1202055"/>
            <a:ext cx="1979295" cy="1000125"/>
          </a:xfrm>
          <a:custGeom>
            <a:avLst/>
            <a:gdLst>
              <a:gd name="connsiteX0" fmla="*/ 0 w 1520112"/>
              <a:gd name="connsiteY0" fmla="*/ 0 h 912067"/>
              <a:gd name="connsiteX1" fmla="*/ 1520112 w 1520112"/>
              <a:gd name="connsiteY1" fmla="*/ 0 h 912067"/>
              <a:gd name="connsiteX2" fmla="*/ 1520112 w 1520112"/>
              <a:gd name="connsiteY2" fmla="*/ 912067 h 912067"/>
              <a:gd name="connsiteX3" fmla="*/ 0 w 1520112"/>
              <a:gd name="connsiteY3" fmla="*/ 912067 h 912067"/>
              <a:gd name="connsiteX4" fmla="*/ 0 w 1520112"/>
              <a:gd name="connsiteY4" fmla="*/ 0 h 9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12" h="912067">
                <a:moveTo>
                  <a:pt x="0" y="0"/>
                </a:moveTo>
                <a:lnTo>
                  <a:pt x="1520112" y="0"/>
                </a:lnTo>
                <a:lnTo>
                  <a:pt x="1520112" y="912067"/>
                </a:lnTo>
                <a:lnTo>
                  <a:pt x="0" y="9120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消防法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全国人大</a:t>
            </a:r>
            <a:r>
              <a:rPr lang="en-US" altLang="zh-CN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0710" y="621284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</p:txBody>
      </p:sp>
      <p:sp>
        <p:nvSpPr>
          <p:cNvPr id="15" name="任意形状 17"/>
          <p:cNvSpPr/>
          <p:nvPr/>
        </p:nvSpPr>
        <p:spPr>
          <a:xfrm>
            <a:off x="4128770" y="2928620"/>
            <a:ext cx="2689740" cy="1000125"/>
          </a:xfrm>
          <a:custGeom>
            <a:avLst/>
            <a:gdLst>
              <a:gd name="connsiteX0" fmla="*/ 0 w 1520112"/>
              <a:gd name="connsiteY0" fmla="*/ 0 h 912067"/>
              <a:gd name="connsiteX1" fmla="*/ 1520112 w 1520112"/>
              <a:gd name="connsiteY1" fmla="*/ 0 h 912067"/>
              <a:gd name="connsiteX2" fmla="*/ 1520112 w 1520112"/>
              <a:gd name="connsiteY2" fmla="*/ 912067 h 912067"/>
              <a:gd name="connsiteX3" fmla="*/ 0 w 1520112"/>
              <a:gd name="connsiteY3" fmla="*/ 912067 h 912067"/>
              <a:gd name="connsiteX4" fmla="*/ 0 w 1520112"/>
              <a:gd name="connsiteY4" fmla="*/ 0 h 9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12" h="912067">
                <a:moveTo>
                  <a:pt x="0" y="0"/>
                </a:moveTo>
                <a:lnTo>
                  <a:pt x="1520112" y="0"/>
                </a:lnTo>
                <a:lnTo>
                  <a:pt x="1520112" y="912067"/>
                </a:lnTo>
                <a:lnTo>
                  <a:pt x="0" y="9120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p>
            <a:pPr marL="0" lvl="0" algn="ctr" defTabSz="106680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en-US" altLang="zh-CN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上海市特种行业和公共场所治安管理条例</a:t>
            </a: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上海市人大</a:t>
            </a:r>
            <a:r>
              <a:rPr lang="en-US" altLang="zh-CN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地方法规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形状 17"/>
          <p:cNvSpPr/>
          <p:nvPr/>
        </p:nvSpPr>
        <p:spPr>
          <a:xfrm>
            <a:off x="7498080" y="2929255"/>
            <a:ext cx="2689740" cy="1000125"/>
          </a:xfrm>
          <a:custGeom>
            <a:avLst/>
            <a:gdLst>
              <a:gd name="connsiteX0" fmla="*/ 0 w 1520112"/>
              <a:gd name="connsiteY0" fmla="*/ 0 h 912067"/>
              <a:gd name="connsiteX1" fmla="*/ 1520112 w 1520112"/>
              <a:gd name="connsiteY1" fmla="*/ 0 h 912067"/>
              <a:gd name="connsiteX2" fmla="*/ 1520112 w 1520112"/>
              <a:gd name="connsiteY2" fmla="*/ 912067 h 912067"/>
              <a:gd name="connsiteX3" fmla="*/ 0 w 1520112"/>
              <a:gd name="connsiteY3" fmla="*/ 912067 h 912067"/>
              <a:gd name="connsiteX4" fmla="*/ 0 w 1520112"/>
              <a:gd name="connsiteY4" fmla="*/ 0 h 9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12" h="912067">
                <a:moveTo>
                  <a:pt x="0" y="0"/>
                </a:moveTo>
                <a:lnTo>
                  <a:pt x="1520112" y="0"/>
                </a:lnTo>
                <a:lnTo>
                  <a:pt x="1520112" y="912067"/>
                </a:lnTo>
                <a:lnTo>
                  <a:pt x="0" y="9120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p>
            <a:pPr marL="0" lvl="0" algn="ctr" defTabSz="106680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r>
              <a:rPr lang="en-US" altLang="zh-CN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上海市</a:t>
            </a:r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消防</a:t>
            </a:r>
            <a:r>
              <a:rPr lang="en-US" altLang="zh-CN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条例</a:t>
            </a:r>
            <a:endParaRPr lang="en-US" altLang="zh-CN" sz="20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algn="ctr" defTabSz="1066800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上海市人大</a:t>
            </a:r>
            <a:r>
              <a:rPr lang="en-US" altLang="zh-CN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地方法规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形状 17"/>
          <p:cNvSpPr/>
          <p:nvPr/>
        </p:nvSpPr>
        <p:spPr>
          <a:xfrm>
            <a:off x="7922260" y="1202055"/>
            <a:ext cx="2011680" cy="1000125"/>
          </a:xfrm>
          <a:custGeom>
            <a:avLst/>
            <a:gdLst>
              <a:gd name="connsiteX0" fmla="*/ 0 w 1520112"/>
              <a:gd name="connsiteY0" fmla="*/ 0 h 912067"/>
              <a:gd name="connsiteX1" fmla="*/ 1520112 w 1520112"/>
              <a:gd name="connsiteY1" fmla="*/ 0 h 912067"/>
              <a:gd name="connsiteX2" fmla="*/ 1520112 w 1520112"/>
              <a:gd name="connsiteY2" fmla="*/ 912067 h 912067"/>
              <a:gd name="connsiteX3" fmla="*/ 0 w 1520112"/>
              <a:gd name="connsiteY3" fmla="*/ 912067 h 912067"/>
              <a:gd name="connsiteX4" fmla="*/ 0 w 1520112"/>
              <a:gd name="connsiteY4" fmla="*/ 0 h 9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12" h="912067">
                <a:moveTo>
                  <a:pt x="0" y="0"/>
                </a:moveTo>
                <a:lnTo>
                  <a:pt x="1520112" y="0"/>
                </a:lnTo>
                <a:lnTo>
                  <a:pt x="1520112" y="912067"/>
                </a:lnTo>
                <a:lnTo>
                  <a:pt x="0" y="9120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土地管理法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全国人大</a:t>
            </a:r>
            <a:r>
              <a:rPr lang="en-US" altLang="zh-CN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形状 17"/>
          <p:cNvSpPr/>
          <p:nvPr/>
        </p:nvSpPr>
        <p:spPr>
          <a:xfrm>
            <a:off x="10187305" y="1202055"/>
            <a:ext cx="2004695" cy="1000125"/>
          </a:xfrm>
          <a:custGeom>
            <a:avLst/>
            <a:gdLst>
              <a:gd name="connsiteX0" fmla="*/ 0 w 1520112"/>
              <a:gd name="connsiteY0" fmla="*/ 0 h 912067"/>
              <a:gd name="connsiteX1" fmla="*/ 1520112 w 1520112"/>
              <a:gd name="connsiteY1" fmla="*/ 0 h 912067"/>
              <a:gd name="connsiteX2" fmla="*/ 1520112 w 1520112"/>
              <a:gd name="connsiteY2" fmla="*/ 912067 h 912067"/>
              <a:gd name="connsiteX3" fmla="*/ 0 w 1520112"/>
              <a:gd name="connsiteY3" fmla="*/ 912067 h 912067"/>
              <a:gd name="connsiteX4" fmla="*/ 0 w 1520112"/>
              <a:gd name="connsiteY4" fmla="*/ 0 h 9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112" h="912067">
                <a:moveTo>
                  <a:pt x="0" y="0"/>
                </a:moveTo>
                <a:lnTo>
                  <a:pt x="1520112" y="0"/>
                </a:lnTo>
                <a:lnTo>
                  <a:pt x="1520112" y="912067"/>
                </a:lnTo>
                <a:lnTo>
                  <a:pt x="0" y="9120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城乡规划法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10668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全国人大</a:t>
            </a:r>
            <a:r>
              <a:rPr lang="en-US" altLang="zh-CN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kern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</a:t>
            </a:r>
            <a:endParaRPr lang="zh-CN" altLang="en-US" sz="2000" b="1" kern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2654" y="294764"/>
            <a:ext cx="1744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法规适用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83285" y="1184275"/>
            <a:ext cx="10633710" cy="5516880"/>
          </a:xfrm>
          <a:prstGeom prst="roundRect">
            <a:avLst/>
          </a:prstGeom>
          <a:solidFill>
            <a:schemeClr val="bg1"/>
          </a:solidFill>
          <a:ln>
            <a:solidFill>
              <a:srgbClr val="2070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2000"/>
          </a:p>
        </p:txBody>
      </p:sp>
      <p:sp>
        <p:nvSpPr>
          <p:cNvPr id="28" name="矩形 27"/>
          <p:cNvSpPr/>
          <p:nvPr/>
        </p:nvSpPr>
        <p:spPr>
          <a:xfrm>
            <a:off x="1221740" y="1337945"/>
            <a:ext cx="10295255" cy="52927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电子商务法：</a:t>
            </a:r>
            <a:endParaRPr lang="zh-CN" altLang="en-US" sz="2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第十二条　电子商务经营者从事经营活动，依法需要取得相关行政许可的，</a:t>
            </a:r>
            <a:r>
              <a:rPr lang="zh-CN" altLang="en-US" sz="2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应当依法取得行政许可</a:t>
            </a: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第十三条　电子商务经营者销售的商品或者提供的服务</a:t>
            </a:r>
            <a:r>
              <a:rPr lang="zh-CN" altLang="en-US" sz="2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应当符合保障人身、财产安全的要求和环境保护要求</a:t>
            </a: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，不得销售或者提供法律、行政法规禁止交易的商品或者服务。</a:t>
            </a:r>
            <a:endParaRPr lang="zh-CN" altLang="en-US" sz="2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第十五条　电子商务经营者</a:t>
            </a:r>
            <a:r>
              <a:rPr lang="zh-CN" altLang="en-US" sz="2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应当在其首页显著位置，持续公示营业执照信息、与其经营业务有关的行政许可信息</a:t>
            </a:r>
            <a:r>
              <a:rPr lang="zh-CN" altLang="en-US" sz="2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、属于依照本法第十条规定的不需要办理市场主体登记情形等信息，或者上述信息的链接标识。</a:t>
            </a:r>
            <a:endParaRPr lang="zh-CN" altLang="en-US" sz="2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6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6"/>
          <p:cNvSpPr txBox="1"/>
          <p:nvPr/>
        </p:nvSpPr>
        <p:spPr>
          <a:xfrm>
            <a:off x="2082165" y="662940"/>
            <a:ext cx="8738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电子商务经营</a:t>
            </a: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乡村民宿运营方（平台内经营者）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25" y="-19050"/>
            <a:ext cx="7103745" cy="6889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654" y="294764"/>
            <a:ext cx="1744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法规适用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0415" y="383540"/>
            <a:ext cx="5164455" cy="6459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70" y="711835"/>
            <a:ext cx="5707380" cy="58597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469116" y="1298893"/>
            <a:ext cx="8053976" cy="719547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客体对象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631660" y="1298938"/>
            <a:ext cx="646510" cy="71950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rnd">
            <a:noFill/>
            <a:miter lim="800000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wrap="none" anchor="ctr"/>
          <a:lstStyle/>
          <a:p>
            <a:pPr algn="ctr">
              <a:defRPr/>
            </a:pPr>
            <a:r>
              <a:rPr lang="zh-CN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469115" y="2449876"/>
            <a:ext cx="8053977" cy="71157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参与主体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2469116" y="3594462"/>
            <a:ext cx="8053978" cy="70999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准入标准</a:t>
            </a:r>
            <a:endParaRPr lang="zh-CN" altLang="en-US" sz="32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35827" y="2449875"/>
            <a:ext cx="642343" cy="711573"/>
          </a:xfrm>
          <a:prstGeom prst="rect">
            <a:avLst/>
          </a:prstGeom>
          <a:solidFill>
            <a:srgbClr val="C00000"/>
          </a:solidFill>
          <a:ln w="9525" cap="rnd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631660" y="3600812"/>
            <a:ext cx="646510" cy="703644"/>
          </a:xfrm>
          <a:prstGeom prst="rect">
            <a:avLst/>
          </a:prstGeom>
          <a:solidFill>
            <a:schemeClr val="accent5"/>
          </a:solidFill>
          <a:ln w="9525" cap="rnd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5172383" y="9172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FZDaHei-B02S" charset="-122"/>
                <a:sym typeface="+mn-ea"/>
              </a:rPr>
              <a:t>主要内容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FZDaHei-B02S" charset="-12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469115" y="4737470"/>
            <a:ext cx="8053977" cy="70999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审批程式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31660" y="4743820"/>
            <a:ext cx="646510" cy="703644"/>
          </a:xfrm>
          <a:prstGeom prst="rect">
            <a:avLst/>
          </a:prstGeom>
          <a:solidFill>
            <a:schemeClr val="accent2"/>
          </a:solidFill>
          <a:ln w="9525" cap="rnd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469115" y="5985880"/>
            <a:ext cx="8053977" cy="70999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r>
              <a:rPr lang="zh-CN" altLang="en-US" sz="3200" b="1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法规适用</a:t>
            </a:r>
            <a:endParaRPr lang="zh-CN" altLang="en-US" sz="32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31660" y="5992230"/>
            <a:ext cx="646510" cy="703644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 w="9525" cap="rnd">
            <a:noFill/>
            <a:miter lim="800000"/>
          </a:ln>
          <a:effectLst/>
        </p:spPr>
        <p:txBody>
          <a:bodyPr wrap="none" anchor="ctr"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8845" y="137795"/>
            <a:ext cx="64325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客体对象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-“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家族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：住宿业 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特征：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时租、日租计费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09216" y="460472"/>
            <a:ext cx="969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32"/>
          <p:cNvCxnSpPr/>
          <p:nvPr/>
        </p:nvCxnSpPr>
        <p:spPr>
          <a:xfrm>
            <a:off x="7235810" y="3704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39"/>
          <p:cNvCxnSpPr/>
          <p:nvPr/>
        </p:nvCxnSpPr>
        <p:spPr>
          <a:xfrm flipH="1">
            <a:off x="4789319" y="1386016"/>
            <a:ext cx="7402683" cy="1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: 圆角 3"/>
          <p:cNvSpPr/>
          <p:nvPr/>
        </p:nvSpPr>
        <p:spPr>
          <a:xfrm>
            <a:off x="3382010" y="7083425"/>
            <a:ext cx="6673850" cy="149034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804545"/>
            <a:ext cx="6293485" cy="580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85" y="674370"/>
            <a:ext cx="5898515" cy="591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362" y="276860"/>
            <a:ext cx="19081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客体对象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09216" y="460472"/>
            <a:ext cx="969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32"/>
          <p:cNvCxnSpPr/>
          <p:nvPr/>
        </p:nvCxnSpPr>
        <p:spPr>
          <a:xfrm>
            <a:off x="7235810" y="3704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39"/>
          <p:cNvCxnSpPr/>
          <p:nvPr/>
        </p:nvCxnSpPr>
        <p:spPr>
          <a:xfrm flipH="1">
            <a:off x="4789319" y="1386016"/>
            <a:ext cx="7402683" cy="1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: 圆角 3"/>
          <p:cNvSpPr/>
          <p:nvPr/>
        </p:nvSpPr>
        <p:spPr>
          <a:xfrm>
            <a:off x="6068695" y="1386205"/>
            <a:ext cx="5901690" cy="45929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必须为新市镇总体规划、土地利用总体规划中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乡村宅基地</a:t>
            </a:r>
            <a:r>
              <a:rPr lang="zh-CN" altLang="en-US" sz="2400" dirty="0"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上的房屋</a:t>
            </a:r>
            <a:endParaRPr lang="zh-CN" altLang="en-US" sz="2400" dirty="0">
              <a:latin typeface="Times New Roman" panose="02020603050405020304" pitchFamily="18" charset="0"/>
              <a:ea typeface="仿宋_GB2312" panose="0201060903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乡村振兴示范村、美丽乡村示范村优先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pic>
        <p:nvPicPr>
          <p:cNvPr id="5" name="图片 4" descr="微信图片_202010161039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3065" y="1395095"/>
            <a:ext cx="5675630" cy="459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362" y="276860"/>
            <a:ext cx="19081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客体对象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09216" y="460472"/>
            <a:ext cx="969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32"/>
          <p:cNvCxnSpPr/>
          <p:nvPr/>
        </p:nvCxnSpPr>
        <p:spPr>
          <a:xfrm>
            <a:off x="7235810" y="3704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39"/>
          <p:cNvCxnSpPr/>
          <p:nvPr/>
        </p:nvCxnSpPr>
        <p:spPr>
          <a:xfrm flipH="1">
            <a:off x="2109619" y="1386016"/>
            <a:ext cx="7402683" cy="1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: 圆角 3"/>
          <p:cNvSpPr/>
          <p:nvPr/>
        </p:nvSpPr>
        <p:spPr>
          <a:xfrm>
            <a:off x="2254250" y="1398905"/>
            <a:ext cx="3200400" cy="457771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条件成熟的古镇老街且3A级（含）以上的旅游景区可参照执行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90" y="1398905"/>
            <a:ext cx="3456940" cy="460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362" y="276860"/>
            <a:ext cx="19081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客体对象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109216" y="460472"/>
            <a:ext cx="9691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32"/>
          <p:cNvCxnSpPr/>
          <p:nvPr/>
        </p:nvCxnSpPr>
        <p:spPr>
          <a:xfrm>
            <a:off x="7235810" y="37045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39"/>
          <p:cNvCxnSpPr/>
          <p:nvPr/>
        </p:nvCxnSpPr>
        <p:spPr>
          <a:xfrm flipH="1">
            <a:off x="2297579" y="1407606"/>
            <a:ext cx="7402683" cy="1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: 圆角 3"/>
          <p:cNvSpPr/>
          <p:nvPr/>
        </p:nvSpPr>
        <p:spPr>
          <a:xfrm>
            <a:off x="3082925" y="1407795"/>
            <a:ext cx="5832475" cy="459359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在工业厂房、城区商品房住宅小区内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以民宿名义在市场自行运营的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</a:pP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不在本文件覆盖范围</a:t>
            </a:r>
            <a:endParaRPr lang="zh-CN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2188892" y="2957638"/>
            <a:ext cx="8467971" cy="1260463"/>
          </a:xfrm>
          <a:prstGeom prst="roundRect">
            <a:avLst/>
          </a:prstGeom>
          <a:solidFill>
            <a:schemeClr val="bg1"/>
          </a:solidFill>
          <a:ln>
            <a:solidFill>
              <a:srgbClr val="2070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14" name="圆角矩形 13"/>
          <p:cNvSpPr/>
          <p:nvPr/>
        </p:nvSpPr>
        <p:spPr>
          <a:xfrm>
            <a:off x="1825963" y="2835613"/>
            <a:ext cx="1720067" cy="13820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rgbClr val="C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01576" y="2957831"/>
            <a:ext cx="15692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  有一定实力的农民专业合作社、农村集体经济组织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58169" y="3173341"/>
            <a:ext cx="689882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有文化旅游行业优质品牌运营经验、被认定为“农民合作示范社”、无不良信用记录</a:t>
            </a:r>
            <a:endParaRPr lang="zh-CN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188957" y="1276588"/>
            <a:ext cx="8467971" cy="1260463"/>
          </a:xfrm>
          <a:prstGeom prst="roundRect">
            <a:avLst/>
          </a:prstGeom>
          <a:solidFill>
            <a:schemeClr val="bg1"/>
          </a:solidFill>
          <a:ln>
            <a:solidFill>
              <a:srgbClr val="2070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26" name="圆角矩形 25"/>
          <p:cNvSpPr/>
          <p:nvPr/>
        </p:nvSpPr>
        <p:spPr>
          <a:xfrm>
            <a:off x="1832746" y="1184442"/>
            <a:ext cx="1720067" cy="13820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31350" y="1441831"/>
            <a:ext cx="15692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 </a:t>
            </a: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有专业化经营能力的企业法人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58188" y="1491563"/>
            <a:ext cx="689882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具有文化旅游行业优质品牌运营经验、集约化经营能力、一定财务实力、无不良信用记录</a:t>
            </a:r>
            <a:endParaRPr lang="zh-CN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188827" y="4759380"/>
            <a:ext cx="8467971" cy="1260463"/>
          </a:xfrm>
          <a:prstGeom prst="roundRect">
            <a:avLst/>
          </a:prstGeom>
          <a:solidFill>
            <a:schemeClr val="bg1"/>
          </a:solidFill>
          <a:ln>
            <a:solidFill>
              <a:srgbClr val="2070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30" name="圆角矩形 29"/>
          <p:cNvSpPr/>
          <p:nvPr/>
        </p:nvSpPr>
        <p:spPr>
          <a:xfrm>
            <a:off x="1825898" y="4637355"/>
            <a:ext cx="1720067" cy="13820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rgbClr val="C0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41581" y="4916156"/>
            <a:ext cx="156921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 有条件的农户</a:t>
            </a:r>
            <a:endParaRPr lang="zh-CN" altLang="zh-CN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58104" y="4961748"/>
            <a:ext cx="689882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有文化旅游行业优质品牌运营经验、无不良信用记录的农户，需注册个体工商户</a:t>
            </a:r>
            <a:endParaRPr lang="zh-CN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02022" y="304836"/>
            <a:ext cx="1744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市场主体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2"/>
          <p:cNvCxnSpPr/>
          <p:nvPr/>
        </p:nvCxnSpPr>
        <p:spPr>
          <a:xfrm>
            <a:off x="3645989" y="460472"/>
            <a:ext cx="815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1878965" y="2112645"/>
            <a:ext cx="7792085" cy="3790315"/>
            <a:chOff x="3223968" y="2245402"/>
            <a:chExt cx="5887896" cy="3962559"/>
          </a:xfrm>
        </p:grpSpPr>
        <p:sp>
          <p:nvSpPr>
            <p:cNvPr id="2" name="椭圆 1"/>
            <p:cNvSpPr/>
            <p:nvPr/>
          </p:nvSpPr>
          <p:spPr>
            <a:xfrm>
              <a:off x="4308535" y="2540000"/>
              <a:ext cx="3667961" cy="3667961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任意形状 10"/>
            <p:cNvSpPr/>
            <p:nvPr/>
          </p:nvSpPr>
          <p:spPr>
            <a:xfrm>
              <a:off x="5068097" y="2245402"/>
              <a:ext cx="2219935" cy="1109967"/>
            </a:xfrm>
            <a:custGeom>
              <a:avLst/>
              <a:gdLst>
                <a:gd name="connsiteX0" fmla="*/ 0 w 2219935"/>
                <a:gd name="connsiteY0" fmla="*/ 110997 h 1109967"/>
                <a:gd name="connsiteX1" fmla="*/ 110997 w 2219935"/>
                <a:gd name="connsiteY1" fmla="*/ 0 h 1109967"/>
                <a:gd name="connsiteX2" fmla="*/ 2108938 w 2219935"/>
                <a:gd name="connsiteY2" fmla="*/ 0 h 1109967"/>
                <a:gd name="connsiteX3" fmla="*/ 2219935 w 2219935"/>
                <a:gd name="connsiteY3" fmla="*/ 110997 h 1109967"/>
                <a:gd name="connsiteX4" fmla="*/ 2219935 w 2219935"/>
                <a:gd name="connsiteY4" fmla="*/ 998970 h 1109967"/>
                <a:gd name="connsiteX5" fmla="*/ 2108938 w 2219935"/>
                <a:gd name="connsiteY5" fmla="*/ 1109967 h 1109967"/>
                <a:gd name="connsiteX6" fmla="*/ 110997 w 2219935"/>
                <a:gd name="connsiteY6" fmla="*/ 1109967 h 1109967"/>
                <a:gd name="connsiteX7" fmla="*/ 0 w 2219935"/>
                <a:gd name="connsiteY7" fmla="*/ 998970 h 1109967"/>
                <a:gd name="connsiteX8" fmla="*/ 0 w 2219935"/>
                <a:gd name="connsiteY8" fmla="*/ 110997 h 110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935" h="1109967">
                  <a:moveTo>
                    <a:pt x="0" y="110997"/>
                  </a:moveTo>
                  <a:cubicBezTo>
                    <a:pt x="0" y="49695"/>
                    <a:pt x="49695" y="0"/>
                    <a:pt x="110997" y="0"/>
                  </a:cubicBezTo>
                  <a:lnTo>
                    <a:pt x="2108938" y="0"/>
                  </a:lnTo>
                  <a:cubicBezTo>
                    <a:pt x="2170240" y="0"/>
                    <a:pt x="2219935" y="49695"/>
                    <a:pt x="2219935" y="110997"/>
                  </a:cubicBezTo>
                  <a:lnTo>
                    <a:pt x="2219935" y="998970"/>
                  </a:lnTo>
                  <a:cubicBezTo>
                    <a:pt x="2219935" y="1060272"/>
                    <a:pt x="2170240" y="1109967"/>
                    <a:pt x="2108938" y="1109967"/>
                  </a:cubicBezTo>
                  <a:lnTo>
                    <a:pt x="110997" y="1109967"/>
                  </a:lnTo>
                  <a:cubicBezTo>
                    <a:pt x="49695" y="1109967"/>
                    <a:pt x="0" y="1060272"/>
                    <a:pt x="0" y="998970"/>
                  </a:cubicBezTo>
                  <a:lnTo>
                    <a:pt x="0" y="11099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670" tIns="169670" rIns="169670" bIns="16967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企业法人 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形状 13"/>
            <p:cNvSpPr/>
            <p:nvPr/>
          </p:nvSpPr>
          <p:spPr>
            <a:xfrm>
              <a:off x="6891929" y="4859461"/>
              <a:ext cx="2219935" cy="1109967"/>
            </a:xfrm>
            <a:custGeom>
              <a:avLst/>
              <a:gdLst>
                <a:gd name="connsiteX0" fmla="*/ 0 w 2219935"/>
                <a:gd name="connsiteY0" fmla="*/ 110997 h 1109967"/>
                <a:gd name="connsiteX1" fmla="*/ 110997 w 2219935"/>
                <a:gd name="connsiteY1" fmla="*/ 0 h 1109967"/>
                <a:gd name="connsiteX2" fmla="*/ 2108938 w 2219935"/>
                <a:gd name="connsiteY2" fmla="*/ 0 h 1109967"/>
                <a:gd name="connsiteX3" fmla="*/ 2219935 w 2219935"/>
                <a:gd name="connsiteY3" fmla="*/ 110997 h 1109967"/>
                <a:gd name="connsiteX4" fmla="*/ 2219935 w 2219935"/>
                <a:gd name="connsiteY4" fmla="*/ 998970 h 1109967"/>
                <a:gd name="connsiteX5" fmla="*/ 2108938 w 2219935"/>
                <a:gd name="connsiteY5" fmla="*/ 1109967 h 1109967"/>
                <a:gd name="connsiteX6" fmla="*/ 110997 w 2219935"/>
                <a:gd name="connsiteY6" fmla="*/ 1109967 h 1109967"/>
                <a:gd name="connsiteX7" fmla="*/ 0 w 2219935"/>
                <a:gd name="connsiteY7" fmla="*/ 998970 h 1109967"/>
                <a:gd name="connsiteX8" fmla="*/ 0 w 2219935"/>
                <a:gd name="connsiteY8" fmla="*/ 110997 h 110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935" h="1109967">
                  <a:moveTo>
                    <a:pt x="0" y="110997"/>
                  </a:moveTo>
                  <a:cubicBezTo>
                    <a:pt x="0" y="49695"/>
                    <a:pt x="49695" y="0"/>
                    <a:pt x="110997" y="0"/>
                  </a:cubicBezTo>
                  <a:lnTo>
                    <a:pt x="2108938" y="0"/>
                  </a:lnTo>
                  <a:cubicBezTo>
                    <a:pt x="2170240" y="0"/>
                    <a:pt x="2219935" y="49695"/>
                    <a:pt x="2219935" y="110997"/>
                  </a:cubicBezTo>
                  <a:lnTo>
                    <a:pt x="2219935" y="998970"/>
                  </a:lnTo>
                  <a:cubicBezTo>
                    <a:pt x="2219935" y="1060272"/>
                    <a:pt x="2170240" y="1109967"/>
                    <a:pt x="2108938" y="1109967"/>
                  </a:cubicBezTo>
                  <a:lnTo>
                    <a:pt x="110997" y="1109967"/>
                  </a:lnTo>
                  <a:cubicBezTo>
                    <a:pt x="49695" y="1109967"/>
                    <a:pt x="0" y="1060272"/>
                    <a:pt x="0" y="998970"/>
                  </a:cubicBezTo>
                  <a:lnTo>
                    <a:pt x="0" y="110997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69670" tIns="169670" rIns="169670" bIns="16967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个体工商户 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形状 15"/>
            <p:cNvSpPr/>
            <p:nvPr/>
          </p:nvSpPr>
          <p:spPr>
            <a:xfrm>
              <a:off x="3223968" y="4859461"/>
              <a:ext cx="2219935" cy="1109967"/>
            </a:xfrm>
            <a:custGeom>
              <a:avLst/>
              <a:gdLst>
                <a:gd name="connsiteX0" fmla="*/ 0 w 2219935"/>
                <a:gd name="connsiteY0" fmla="*/ 110997 h 1109967"/>
                <a:gd name="connsiteX1" fmla="*/ 110997 w 2219935"/>
                <a:gd name="connsiteY1" fmla="*/ 0 h 1109967"/>
                <a:gd name="connsiteX2" fmla="*/ 2108938 w 2219935"/>
                <a:gd name="connsiteY2" fmla="*/ 0 h 1109967"/>
                <a:gd name="connsiteX3" fmla="*/ 2219935 w 2219935"/>
                <a:gd name="connsiteY3" fmla="*/ 110997 h 1109967"/>
                <a:gd name="connsiteX4" fmla="*/ 2219935 w 2219935"/>
                <a:gd name="connsiteY4" fmla="*/ 998970 h 1109967"/>
                <a:gd name="connsiteX5" fmla="*/ 2108938 w 2219935"/>
                <a:gd name="connsiteY5" fmla="*/ 1109967 h 1109967"/>
                <a:gd name="connsiteX6" fmla="*/ 110997 w 2219935"/>
                <a:gd name="connsiteY6" fmla="*/ 1109967 h 1109967"/>
                <a:gd name="connsiteX7" fmla="*/ 0 w 2219935"/>
                <a:gd name="connsiteY7" fmla="*/ 998970 h 1109967"/>
                <a:gd name="connsiteX8" fmla="*/ 0 w 2219935"/>
                <a:gd name="connsiteY8" fmla="*/ 110997 h 110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935" h="1109967">
                  <a:moveTo>
                    <a:pt x="0" y="110997"/>
                  </a:moveTo>
                  <a:cubicBezTo>
                    <a:pt x="0" y="49695"/>
                    <a:pt x="49695" y="0"/>
                    <a:pt x="110997" y="0"/>
                  </a:cubicBezTo>
                  <a:lnTo>
                    <a:pt x="2108938" y="0"/>
                  </a:lnTo>
                  <a:cubicBezTo>
                    <a:pt x="2170240" y="0"/>
                    <a:pt x="2219935" y="49695"/>
                    <a:pt x="2219935" y="110997"/>
                  </a:cubicBezTo>
                  <a:lnTo>
                    <a:pt x="2219935" y="998970"/>
                  </a:lnTo>
                  <a:cubicBezTo>
                    <a:pt x="2219935" y="1060272"/>
                    <a:pt x="2170240" y="1109967"/>
                    <a:pt x="2108938" y="1109967"/>
                  </a:cubicBezTo>
                  <a:lnTo>
                    <a:pt x="110997" y="1109967"/>
                  </a:lnTo>
                  <a:cubicBezTo>
                    <a:pt x="49695" y="1109967"/>
                    <a:pt x="0" y="1060272"/>
                    <a:pt x="0" y="998970"/>
                  </a:cubicBezTo>
                  <a:lnTo>
                    <a:pt x="0" y="110997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69670" tIns="169670" rIns="169670" bIns="16967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专业合作社 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95443" y="4018965"/>
              <a:ext cx="3165187" cy="545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一律实地注册经营</a:t>
              </a: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07140" y="1137287"/>
            <a:ext cx="10460033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、必须注册在实地 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1011240" y="1205879"/>
            <a:ext cx="395900" cy="446095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接连接符 2"/>
          <p:cNvCxnSpPr/>
          <p:nvPr/>
        </p:nvCxnSpPr>
        <p:spPr>
          <a:xfrm>
            <a:off x="3645989" y="460472"/>
            <a:ext cx="8154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17516" y="276261"/>
            <a:ext cx="184023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  <a:defRPr/>
            </a:pPr>
            <a:r>
              <a:rPr lang="zh-CN" altLang="en-US" b="1" dirty="0">
                <a:solidFill>
                  <a:srgbClr val="0D84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二、市场主体</a:t>
            </a:r>
            <a:endParaRPr lang="zh-CN" altLang="en-US" b="1" dirty="0">
              <a:solidFill>
                <a:srgbClr val="0D84D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  <p:tag name="KSO_WM_UNIT_DIAGRAM_ISNUMVISUAL" val="0"/>
  <p:tag name="KSO_WM_UNIT_DIAGRAM_ISREFERUNIT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47_1"/>
  <p:tag name="KSO_WM_TEMPLATE_CATEGORY" val="custom"/>
  <p:tag name="KSO_WM_TEMPLATE_INDEX" val="20196575"/>
  <p:tag name="KSO_WM_TEMPLATE_SUBCATEGORY" val="0"/>
  <p:tag name="KSO_WM_TEMPLATE_THUMBS_INDEX" val="1"/>
</p:tagLst>
</file>

<file path=ppt/tags/tag77.xml><?xml version="1.0" encoding="utf-8"?>
<p:tagLst xmlns:p="http://schemas.openxmlformats.org/presentationml/2006/main">
  <p:tag name="KSO_WM_UNIT_PLACING_PICTURE_USER_VIEWPORT" val="{&quot;height&quot;:11805,&quot;width&quot;:8505}"/>
</p:tagLst>
</file>

<file path=ppt/tags/tag78.xml><?xml version="1.0" encoding="utf-8"?>
<p:tagLst xmlns:p="http://schemas.openxmlformats.org/presentationml/2006/main">
  <p:tag name="KSO_WM_UNIT_PLACING_PICTURE_USER_VIEWPORT" val="{&quot;height&quot;:11505,&quot;width&quot;:14160}"/>
</p:tagLst>
</file>

<file path=ppt/tags/tag79.xml><?xml version="1.0" encoding="utf-8"?>
<p:tagLst xmlns:p="http://schemas.openxmlformats.org/presentationml/2006/main">
  <p:tag name="KSO_WM_UNIT_PLACING_PICTURE_USER_VIEWPORT" val="{&quot;height&quot;:11880,&quot;width&quot;:15840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">
      <a:dk1>
        <a:srgbClr val="466424"/>
      </a:dk1>
      <a:lt1>
        <a:srgbClr val="FFFFFF"/>
      </a:lt1>
      <a:dk2>
        <a:srgbClr val="7A9858"/>
      </a:dk2>
      <a:lt2>
        <a:srgbClr val="FFFFFF"/>
      </a:lt2>
      <a:accent1>
        <a:srgbClr val="3B561D"/>
      </a:accent1>
      <a:accent2>
        <a:srgbClr val="98CC77"/>
      </a:accent2>
      <a:accent3>
        <a:srgbClr val="779989"/>
      </a:accent3>
      <a:accent4>
        <a:srgbClr val="354B1B"/>
      </a:accent4>
      <a:accent5>
        <a:srgbClr val="466424"/>
      </a:accent5>
      <a:accent6>
        <a:srgbClr val="BED7CB"/>
      </a:accent6>
      <a:hlink>
        <a:srgbClr val="98CC77"/>
      </a:hlink>
      <a:folHlink>
        <a:srgbClr val="AABBCB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</Words>
  <Application>WPS 演示</Application>
  <PresentationFormat>自定义</PresentationFormat>
  <Paragraphs>218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方正黑体简体</vt:lpstr>
      <vt:lpstr>FZDaHei-B02S</vt:lpstr>
      <vt:lpstr>黑体</vt:lpstr>
      <vt:lpstr>Times New Roman</vt:lpstr>
      <vt:lpstr>仿宋_GB2312</vt:lpstr>
      <vt:lpstr>Arial Unicode MS</vt:lpstr>
      <vt:lpstr>DengXian</vt:lpstr>
      <vt:lpstr>Segoe Print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天杰</dc:creator>
  <cp:lastModifiedBy>ChenBin</cp:lastModifiedBy>
  <cp:revision>950</cp:revision>
  <dcterms:created xsi:type="dcterms:W3CDTF">2020-10-22T14:41:00Z</dcterms:created>
  <dcterms:modified xsi:type="dcterms:W3CDTF">2020-11-10T08:39:47Z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